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2" r:id="rId4"/>
    <p:sldId id="308" r:id="rId5"/>
    <p:sldId id="285" r:id="rId6"/>
    <p:sldId id="286" r:id="rId7"/>
    <p:sldId id="303" r:id="rId8"/>
    <p:sldId id="304" r:id="rId9"/>
    <p:sldId id="305" r:id="rId10"/>
    <p:sldId id="306" r:id="rId11"/>
    <p:sldId id="307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78" r:id="rId23"/>
    <p:sldId id="298" r:id="rId24"/>
    <p:sldId id="299" r:id="rId25"/>
    <p:sldId id="300" r:id="rId26"/>
    <p:sldId id="301" r:id="rId27"/>
    <p:sldId id="274" r:id="rId28"/>
  </p:sldIdLst>
  <p:sldSz cx="12192000" cy="6858000"/>
  <p:notesSz cx="9925050" cy="67929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1" autoAdjust="0"/>
    <p:restoredTop sz="9466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DA-4D23-A7CA-9E42B07A1D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DA-4D23-A7CA-9E42B07A1D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DA-4D23-A7CA-9E42B07A1D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DA-4D23-A7CA-9E42B07A1D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DA-4D23-A7CA-9E42B07A1DC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CRE WŁ w Piotrkowie Tryb.</c:v>
                </c:pt>
                <c:pt idx="1">
                  <c:v>CRE WŁ w Sieradzu</c:v>
                </c:pt>
                <c:pt idx="2">
                  <c:v>CRE WŁ w Skierniewicach</c:v>
                </c:pt>
                <c:pt idx="3">
                  <c:v>CRE WŁ w Zgierzu</c:v>
                </c:pt>
                <c:pt idx="4">
                  <c:v>CRE WŁ w Łodzi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296</c:v>
                </c:pt>
                <c:pt idx="1">
                  <c:v>58</c:v>
                </c:pt>
                <c:pt idx="2">
                  <c:v>43</c:v>
                </c:pt>
                <c:pt idx="3">
                  <c:v>27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17-488D-915D-4276AD0977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01943473643334"/>
          <c:y val="0.19980719616180861"/>
          <c:w val="0.3068504404863831"/>
          <c:h val="0.470913537852061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Obszary doskonalenia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obszary doskonalenia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stos.narzędzi diagn.</c:v>
                </c:pt>
                <c:pt idx="1">
                  <c:v>zawodoznawstwo</c:v>
                </c:pt>
                <c:pt idx="2">
                  <c:v>dokumentowanie</c:v>
                </c:pt>
                <c:pt idx="3">
                  <c:v>komp.miękkie</c:v>
                </c:pt>
                <c:pt idx="4">
                  <c:v>przedsiębiorczość</c:v>
                </c:pt>
                <c:pt idx="5">
                  <c:v>doradztwo dla OzN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0.24500000000000025</c:v>
                </c:pt>
                <c:pt idx="1">
                  <c:v>0.21500000000000025</c:v>
                </c:pt>
                <c:pt idx="2">
                  <c:v>0.13700000000000001</c:v>
                </c:pt>
                <c:pt idx="3">
                  <c:v>0.17100000000000001</c:v>
                </c:pt>
                <c:pt idx="4">
                  <c:v>8.9000000000000065E-2</c:v>
                </c:pt>
                <c:pt idx="5">
                  <c:v>0.14100000000000001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BD-42E4-8763-958C688941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Planowane obszary doskonalenia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planowane obszary doskonalenia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kursy/szkol.</c:v>
                </c:pt>
                <c:pt idx="1">
                  <c:v>warsztaty</c:v>
                </c:pt>
                <c:pt idx="2">
                  <c:v>konferencje</c:v>
                </c:pt>
                <c:pt idx="3">
                  <c:v>studia podypl.</c:v>
                </c:pt>
                <c:pt idx="4">
                  <c:v>samokształcenie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0.29900000000000032</c:v>
                </c:pt>
                <c:pt idx="1">
                  <c:v>0.19900000000000001</c:v>
                </c:pt>
                <c:pt idx="2">
                  <c:v>0.193</c:v>
                </c:pt>
                <c:pt idx="3">
                  <c:v>1.9000000000000024E-2</c:v>
                </c:pt>
                <c:pt idx="4">
                  <c:v>0.29000000000000031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B1-4919-BCA2-DE78677CC8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Planowane 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Istotne elementy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istotne elementy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stworzenie platformy</c:v>
                </c:pt>
                <c:pt idx="1">
                  <c:v>organizacja wydarzeń</c:v>
                </c:pt>
                <c:pt idx="2">
                  <c:v>stworzenie systemu</c:v>
                </c:pt>
                <c:pt idx="3">
                  <c:v>promowanie LLL</c:v>
                </c:pt>
                <c:pt idx="4">
                  <c:v>skorelowanie oferty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0.23400000000000001</c:v>
                </c:pt>
                <c:pt idx="1">
                  <c:v>0.21300000000000024</c:v>
                </c:pt>
                <c:pt idx="2">
                  <c:v>0.161</c:v>
                </c:pt>
                <c:pt idx="3">
                  <c:v>0.16400000000000001</c:v>
                </c:pt>
                <c:pt idx="4">
                  <c:v>0.22800000000000001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5-42A2-B0A9-4404EE70DA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kto prowadzi zajęcia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psycholog </c:v>
                </c:pt>
                <c:pt idx="1">
                  <c:v>pedagog</c:v>
                </c:pt>
                <c:pt idx="2">
                  <c:v>nauczyciel-podypl.dor.zaw.</c:v>
                </c:pt>
                <c:pt idx="3">
                  <c:v>inna osoba</c:v>
                </c:pt>
                <c:pt idx="4">
                  <c:v>doradca zawodowy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 formatCode="0.00%">
                  <c:v>3.1000000000000045E-2</c:v>
                </c:pt>
                <c:pt idx="1">
                  <c:v>0.23</c:v>
                </c:pt>
                <c:pt idx="2">
                  <c:v>0.5</c:v>
                </c:pt>
                <c:pt idx="3" formatCode="0.00%">
                  <c:v>0.18600000000000028</c:v>
                </c:pt>
                <c:pt idx="4" formatCode="0.00%">
                  <c:v>5.3000000000000033E-2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1-4D4A-BA6C-13011FB1D0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Planowane 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Wyzwania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wyzwania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Arkusz1!$A$2:$A$9</c:f>
              <c:strCache>
                <c:ptCount val="8"/>
                <c:pt idx="0">
                  <c:v>klient z niepełnospr.</c:v>
                </c:pt>
                <c:pt idx="1">
                  <c:v>klient z dośw. migracji</c:v>
                </c:pt>
                <c:pt idx="2">
                  <c:v>współpraca z rodzicami</c:v>
                </c:pt>
                <c:pt idx="3">
                  <c:v>współpraca z instytucjami</c:v>
                </c:pt>
                <c:pt idx="4">
                  <c:v>sieć współpracy doradców</c:v>
                </c:pt>
                <c:pt idx="5">
                  <c:v>pozysk.fund.zewn.</c:v>
                </c:pt>
                <c:pt idx="6">
                  <c:v>lokalny rynek</c:v>
                </c:pt>
                <c:pt idx="7">
                  <c:v>inne</c:v>
                </c:pt>
              </c:strCache>
            </c:strRef>
          </c:cat>
          <c:val>
            <c:numRef>
              <c:f>Arkusz1!$B$2:$B$9</c:f>
              <c:numCache>
                <c:formatCode>0.00%</c:formatCode>
                <c:ptCount val="8"/>
                <c:pt idx="0">
                  <c:v>0.18600000000000022</c:v>
                </c:pt>
                <c:pt idx="1">
                  <c:v>0.10500000000000002</c:v>
                </c:pt>
                <c:pt idx="2" formatCode="0%">
                  <c:v>0.12000000000000002</c:v>
                </c:pt>
                <c:pt idx="3">
                  <c:v>0.13200000000000001</c:v>
                </c:pt>
                <c:pt idx="4">
                  <c:v>0.1070000000000001</c:v>
                </c:pt>
                <c:pt idx="5">
                  <c:v>0.161</c:v>
                </c:pt>
                <c:pt idx="6">
                  <c:v>0.18300000000000019</c:v>
                </c:pt>
                <c:pt idx="7">
                  <c:v>6.0000000000000071E-3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1-4D0B-BA8D-8737B245BE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Typ placówki</a:t>
            </a:r>
          </a:p>
        </c:rich>
      </c:tx>
      <c:layout>
        <c:manualLayout>
          <c:xMode val="edge"/>
          <c:yMode val="edge"/>
          <c:x val="0.44464210316101793"/>
          <c:y val="5.882248148567755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typ placówki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SP</c:v>
                </c:pt>
                <c:pt idx="1">
                  <c:v>SPP zaw.</c:v>
                </c:pt>
                <c:pt idx="2">
                  <c:v>SPP ogóln.</c:v>
                </c:pt>
                <c:pt idx="3">
                  <c:v>PUP</c:v>
                </c:pt>
                <c:pt idx="4">
                  <c:v>inna inst.rynku pracy</c:v>
                </c:pt>
                <c:pt idx="5">
                  <c:v>zespoły szk.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0.65200000000000125</c:v>
                </c:pt>
                <c:pt idx="1">
                  <c:v>0.13800000000000001</c:v>
                </c:pt>
                <c:pt idx="2">
                  <c:v>8.7000000000000022E-2</c:v>
                </c:pt>
                <c:pt idx="3">
                  <c:v>6.2000000000000034E-2</c:v>
                </c:pt>
                <c:pt idx="4">
                  <c:v>4.5999999999999999E-2</c:v>
                </c:pt>
                <c:pt idx="5" formatCode="0%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48-44A6-9D76-DD69FC4B1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Doświadczenie</a:t>
            </a:r>
          </a:p>
        </c:rich>
      </c:tx>
      <c:layout>
        <c:manualLayout>
          <c:xMode val="edge"/>
          <c:yMode val="edge"/>
          <c:x val="0.33101290664355026"/>
          <c:y val="3.1670625494853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doświadczenie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PUP</c:v>
                </c:pt>
                <c:pt idx="1">
                  <c:v>OHP</c:v>
                </c:pt>
                <c:pt idx="2">
                  <c:v>stowarzyszenia</c:v>
                </c:pt>
                <c:pt idx="3">
                  <c:v>brak dośw.</c:v>
                </c:pt>
                <c:pt idx="4">
                  <c:v>szkoły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0.14100000000000001</c:v>
                </c:pt>
                <c:pt idx="1">
                  <c:v>9.6000000000000002E-2</c:v>
                </c:pt>
                <c:pt idx="2">
                  <c:v>8.7000000000000022E-2</c:v>
                </c:pt>
                <c:pt idx="3">
                  <c:v>0.38700000000000057</c:v>
                </c:pt>
                <c:pt idx="4">
                  <c:v>0.28600000000000031</c:v>
                </c:pt>
                <c:pt idx="5">
                  <c:v>7.0000000000000088E-3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C6-4A04-954A-CC12F5D788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150653760023121"/>
          <c:y val="0.30268867816701062"/>
          <c:w val="0.21956379879120613"/>
          <c:h val="0.33649374588271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Kto prowadzi zajęcia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969374413243193"/>
          <c:y val="0.28696288260879504"/>
          <c:w val="0.26094149741995987"/>
          <c:h val="0.37322398239412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Planowane obszary doskonalenia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0.03808</cdr:y>
    </cdr:from>
    <cdr:to>
      <cdr:x>1</cdr:x>
      <cdr:y>0.12505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65E6AA4C-1D94-4B0E-A0A0-6450D124F8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771650" y="190667"/>
          <a:ext cx="8015562" cy="4355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B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3C6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B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03C6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B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B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9551"/>
            <a:ext cx="12192000" cy="3888104"/>
          </a:xfrm>
          <a:custGeom>
            <a:avLst/>
            <a:gdLst/>
            <a:ahLst/>
            <a:cxnLst/>
            <a:rect l="l" t="t" r="r" b="b"/>
            <a:pathLst>
              <a:path w="12192000" h="3888104">
                <a:moveTo>
                  <a:pt x="12192000" y="0"/>
                </a:moveTo>
                <a:lnTo>
                  <a:pt x="0" y="0"/>
                </a:lnTo>
                <a:lnTo>
                  <a:pt x="0" y="3887724"/>
                </a:lnTo>
                <a:lnTo>
                  <a:pt x="12192000" y="38877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D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3242" y="1090625"/>
            <a:ext cx="569087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B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447035"/>
            <a:ext cx="7908925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03C6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226" y="1993371"/>
            <a:ext cx="5706974" cy="3462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Zbudowanie</a:t>
            </a:r>
            <a:r>
              <a:rPr sz="2800" b="1" spc="-11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systemu</a:t>
            </a:r>
            <a:r>
              <a:rPr sz="2800" b="1" spc="-12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koordynacji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i</a:t>
            </a:r>
            <a:r>
              <a:rPr sz="2800" b="1" spc="-13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monitorowania</a:t>
            </a:r>
            <a:r>
              <a:rPr sz="2800" b="1" spc="-7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regionalnych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działań</a:t>
            </a:r>
            <a:r>
              <a:rPr sz="2800" b="1" spc="-5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na</a:t>
            </a:r>
            <a:r>
              <a:rPr sz="2800" b="1" spc="-6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rzecz</a:t>
            </a:r>
            <a:r>
              <a:rPr sz="2800" b="1" spc="-7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kształcenia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zawodowego,</a:t>
            </a:r>
            <a:r>
              <a:rPr sz="2800" b="1" spc="-19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szkolnictwa</a:t>
            </a:r>
            <a:endParaRPr sz="2800" dirty="0">
              <a:latin typeface="Segoe UI"/>
              <a:cs typeface="Segoe UI"/>
            </a:endParaRPr>
          </a:p>
          <a:p>
            <a:pPr marL="12700" marR="298450">
              <a:lnSpc>
                <a:spcPct val="114999"/>
              </a:lnSpc>
            </a:pP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wyższego</a:t>
            </a:r>
            <a:r>
              <a:rPr sz="2800" b="1" spc="-7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oraz</a:t>
            </a:r>
            <a:r>
              <a:rPr sz="2800" b="1" spc="-8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uczenia</a:t>
            </a:r>
            <a:r>
              <a:rPr sz="2800" b="1" spc="-5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się</a:t>
            </a:r>
            <a:r>
              <a:rPr sz="2800" b="1" spc="-8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przez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całe</a:t>
            </a:r>
            <a:r>
              <a:rPr sz="2800" b="1" spc="-6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życie,</a:t>
            </a:r>
            <a:r>
              <a:rPr sz="2800" b="1" spc="-4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w</a:t>
            </a:r>
            <a:r>
              <a:rPr sz="2800" b="1" spc="-6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tym</a:t>
            </a:r>
            <a:r>
              <a:rPr sz="2800" b="1" spc="-55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004BA0"/>
                </a:solidFill>
                <a:latin typeface="Segoe UI"/>
                <a:cs typeface="Segoe UI"/>
              </a:rPr>
              <a:t>uczenia</a:t>
            </a:r>
            <a:r>
              <a:rPr sz="2800" b="1" spc="-4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rgbClr val="004BA0"/>
                </a:solidFill>
                <a:latin typeface="Segoe UI"/>
                <a:cs typeface="Segoe UI"/>
              </a:rPr>
              <a:t>się </a:t>
            </a:r>
            <a:r>
              <a:rPr sz="2800" b="1" spc="-10" dirty="0">
                <a:solidFill>
                  <a:srgbClr val="004BA0"/>
                </a:solidFill>
                <a:latin typeface="Segoe UI"/>
                <a:cs typeface="Segoe UI"/>
              </a:rPr>
              <a:t>dorosłych.</a:t>
            </a:r>
            <a:endParaRPr sz="2800" dirty="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6156959"/>
            <a:ext cx="4483608" cy="573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28600"/>
            <a:ext cx="5189220" cy="1371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3364" y="1869946"/>
            <a:ext cx="5088635" cy="4988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71109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ANKIETA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364CC0E-950F-40B3-A79B-4A0450397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98094"/>
            <a:ext cx="7864112" cy="4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351" y="252076"/>
            <a:ext cx="8136890" cy="71109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ANKIETA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4414BAA-881C-4740-9117-78C63E78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963168"/>
            <a:ext cx="7120392" cy="58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7F8334-DE4E-4A29-8ECE-795F847F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9"/>
            <a:ext cx="10515600" cy="98488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203C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ankiet zebranych przez CRE WŁ (łącznie 441 ankiet)</a:t>
            </a:r>
            <a:r>
              <a:rPr lang="pl-PL" sz="4400" b="1" dirty="0">
                <a:solidFill>
                  <a:srgbClr val="203C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solidFill>
                  <a:srgbClr val="203C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AA86AA56-9D76-4DB2-A485-72D281F1E4D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66749" y="914400"/>
          <a:ext cx="11325553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32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03747"/>
            <a:ext cx="9299987" cy="1230337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Kto prowadzi zajęcia/świadczy usługi z zakresu doradztwa zawodowego w Pani/Pana placówce?</a:t>
            </a:r>
            <a:endParaRPr lang="pl-PL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162" y="4876800"/>
            <a:ext cx="2057399" cy="1752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143466"/>
              </p:ext>
            </p:extLst>
          </p:nvPr>
        </p:nvGraphicFramePr>
        <p:xfrm>
          <a:off x="304800" y="1676400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104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82551"/>
            <a:ext cx="8136890" cy="1243354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 placówki</a:t>
            </a:r>
            <a: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0" y="4953000"/>
            <a:ext cx="1690961" cy="1676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/>
        </p:nvGraphicFramePr>
        <p:xfrm>
          <a:off x="1600199" y="1436370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61D462BA-BA96-4DA0-91B5-2F1CE6536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197456"/>
              </p:ext>
            </p:extLst>
          </p:nvPr>
        </p:nvGraphicFramePr>
        <p:xfrm>
          <a:off x="58997" y="1411437"/>
          <a:ext cx="7908288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123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50472"/>
            <a:ext cx="9310962" cy="1691360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jest Pani/Pana doświadczenie w pracy doradcy zawodowego  z inną niż obecna kategorią klienta?</a:t>
            </a:r>
            <a: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5029200"/>
            <a:ext cx="1462361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870456"/>
              </p:ext>
            </p:extLst>
          </p:nvPr>
        </p:nvGraphicFramePr>
        <p:xfrm>
          <a:off x="76200" y="1783923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C32674FC-1FB6-40D7-8B02-F8DCF752E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684527"/>
              </p:ext>
            </p:extLst>
          </p:nvPr>
        </p:nvGraphicFramePr>
        <p:xfrm>
          <a:off x="989626" y="2136969"/>
          <a:ext cx="8305800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41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877" y="132754"/>
            <a:ext cx="10210800" cy="1895840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jakich obszarach wymienionych poniżej widzi Pani/Pan potrzebę doskonalenia zawodowego? Można zaznaczyć więcej niż jedną odpowiedź?</a:t>
            </a:r>
            <a:r>
              <a:rPr lang="pl-PL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5029200"/>
            <a:ext cx="1462361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421191"/>
              </p:ext>
            </p:extLst>
          </p:nvPr>
        </p:nvGraphicFramePr>
        <p:xfrm>
          <a:off x="1650323" y="1406417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5E0E867-2316-4943-83E1-BC7065D3D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13258"/>
              </p:ext>
            </p:extLst>
          </p:nvPr>
        </p:nvGraphicFramePr>
        <p:xfrm>
          <a:off x="2133600" y="1406416"/>
          <a:ext cx="7391400" cy="50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567250B7-EDBA-4B1C-92E2-445C42EF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590686"/>
              </p:ext>
            </p:extLst>
          </p:nvPr>
        </p:nvGraphicFramePr>
        <p:xfrm>
          <a:off x="373191" y="1968104"/>
          <a:ext cx="8015562" cy="5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xmlns="" id="{2040EE8B-351F-419E-94F3-4BA16E64E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566410"/>
              </p:ext>
            </p:extLst>
          </p:nvPr>
        </p:nvGraphicFramePr>
        <p:xfrm>
          <a:off x="366439" y="2033417"/>
          <a:ext cx="7874677" cy="522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9322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137" y="129489"/>
            <a:ext cx="9719988" cy="149855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formy doskonalenia swojego warsztatu pracy planuje Pani/Pan w najbliższym czasie?</a:t>
            </a: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24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można było zaznaczyć nie więcej niż 3 odpowiedzi)</a:t>
            </a:r>
            <a:endParaRPr lang="pl-PL" sz="24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5029200"/>
            <a:ext cx="1462361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/>
        </p:nvGraphicFramePr>
        <p:xfrm>
          <a:off x="1650323" y="1406417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5E0E867-2316-4943-83E1-BC7065D3D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40255"/>
              </p:ext>
            </p:extLst>
          </p:nvPr>
        </p:nvGraphicFramePr>
        <p:xfrm>
          <a:off x="2394847" y="1406417"/>
          <a:ext cx="7391400" cy="50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567250B7-EDBA-4B1C-92E2-445C42EF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997065"/>
              </p:ext>
            </p:extLst>
          </p:nvPr>
        </p:nvGraphicFramePr>
        <p:xfrm>
          <a:off x="870995" y="1849665"/>
          <a:ext cx="8015562" cy="5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266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050" y="153089"/>
            <a:ext cx="9387162" cy="1439177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Które z poniższych elementów uważa Pani/Pan za istotne </a:t>
            </a:r>
            <a:b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kontekście rozwoju doradztwa i poradnictwa zawodowego?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5029200"/>
            <a:ext cx="1462361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/>
        </p:nvGraphicFramePr>
        <p:xfrm>
          <a:off x="1650323" y="1406417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5E0E867-2316-4943-83E1-BC7065D3D2B6}"/>
              </a:ext>
            </a:extLst>
          </p:cNvPr>
          <p:cNvGraphicFramePr/>
          <p:nvPr/>
        </p:nvGraphicFramePr>
        <p:xfrm>
          <a:off x="2133600" y="1406416"/>
          <a:ext cx="7391400" cy="50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567250B7-EDBA-4B1C-92E2-445C42EF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600676"/>
              </p:ext>
            </p:extLst>
          </p:nvPr>
        </p:nvGraphicFramePr>
        <p:xfrm>
          <a:off x="479385" y="1472268"/>
          <a:ext cx="8015562" cy="5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D3552252-BDE6-4B81-832B-D9AABC083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335937"/>
              </p:ext>
            </p:extLst>
          </p:nvPr>
        </p:nvGraphicFramePr>
        <p:xfrm>
          <a:off x="803476" y="2198709"/>
          <a:ext cx="7753349" cy="481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739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</a:pPr>
            <a:endParaRPr lang="pl-PL" sz="2400" b="1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AutoNum type="arabicPeriod"/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241288"/>
            <a:ext cx="9158562" cy="1277401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 anchor="t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Który obszar stanowi według Pani/Pana największe wyzwanie stojące przed doradcą zawodowym?</a:t>
            </a:r>
            <a:b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pl-PL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4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(można było zaznaczyć więcej niż 1 odpowiedź)</a:t>
            </a:r>
            <a:endParaRPr lang="pl-PL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5029200"/>
            <a:ext cx="1462361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C8AEB8A7-1F0A-4ACE-8147-3E6736BD8EDF}"/>
              </a:ext>
            </a:extLst>
          </p:cNvPr>
          <p:cNvGraphicFramePr/>
          <p:nvPr/>
        </p:nvGraphicFramePr>
        <p:xfrm>
          <a:off x="1650323" y="1406417"/>
          <a:ext cx="8136889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35E0E867-2316-4943-83E1-BC7065D3D2B6}"/>
              </a:ext>
            </a:extLst>
          </p:cNvPr>
          <p:cNvGraphicFramePr/>
          <p:nvPr/>
        </p:nvGraphicFramePr>
        <p:xfrm>
          <a:off x="2133600" y="1406416"/>
          <a:ext cx="7391400" cy="50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xmlns="" id="{567250B7-EDBA-4B1C-92E2-445C42EF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043652"/>
              </p:ext>
            </p:extLst>
          </p:nvPr>
        </p:nvGraphicFramePr>
        <p:xfrm>
          <a:off x="1771650" y="1459996"/>
          <a:ext cx="8015562" cy="500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xmlns="" id="{D659D893-4C3B-480E-A045-4028E8B98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8894"/>
              </p:ext>
            </p:extLst>
          </p:nvPr>
        </p:nvGraphicFramePr>
        <p:xfrm>
          <a:off x="1650323" y="1560722"/>
          <a:ext cx="7798477" cy="506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3902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38400" y="2514019"/>
            <a:ext cx="4800600" cy="97270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2400" b="1" dirty="0">
                <a:solidFill>
                  <a:srgbClr val="004BA0"/>
                </a:solidFill>
                <a:latin typeface="Segoe UI"/>
                <a:cs typeface="Segoe UI"/>
              </a:rPr>
              <a:t>Okres</a:t>
            </a:r>
            <a:r>
              <a:rPr sz="2400" b="1" spc="-6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4BA0"/>
                </a:solidFill>
                <a:latin typeface="Segoe UI"/>
                <a:cs typeface="Segoe UI"/>
              </a:rPr>
              <a:t>realizacji</a:t>
            </a:r>
            <a:r>
              <a:rPr sz="2400" b="1" spc="-5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004BA0"/>
                </a:solidFill>
                <a:latin typeface="Segoe UI"/>
                <a:cs typeface="Segoe UI"/>
              </a:rPr>
              <a:t>projektu:</a:t>
            </a:r>
            <a:endParaRPr sz="2400" dirty="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  <a:spcBef>
                <a:spcPts val="600"/>
              </a:spcBef>
              <a:tabLst>
                <a:tab pos="1537970" algn="l"/>
                <a:tab pos="1804670" algn="l"/>
              </a:tabLst>
            </a:pPr>
            <a:r>
              <a:rPr sz="2400" dirty="0">
                <a:solidFill>
                  <a:srgbClr val="004BA0"/>
                </a:solidFill>
                <a:latin typeface="Segoe UI"/>
                <a:cs typeface="Segoe UI"/>
              </a:rPr>
              <a:t>01.01.2023</a:t>
            </a:r>
            <a:r>
              <a:rPr sz="2400" spc="-6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004BA0"/>
                </a:solidFill>
                <a:latin typeface="Segoe UI"/>
                <a:cs typeface="Segoe UI"/>
              </a:rPr>
              <a:t>r.</a:t>
            </a:r>
            <a:r>
              <a:rPr sz="2400" dirty="0">
                <a:solidFill>
                  <a:srgbClr val="004BA0"/>
                </a:solidFill>
                <a:latin typeface="Segoe UI"/>
                <a:cs typeface="Segoe UI"/>
              </a:rPr>
              <a:t>	</a:t>
            </a:r>
            <a:r>
              <a:rPr sz="2400" spc="-50" dirty="0">
                <a:solidFill>
                  <a:srgbClr val="004BA0"/>
                </a:solidFill>
                <a:latin typeface="Segoe UI"/>
                <a:cs typeface="Segoe UI"/>
              </a:rPr>
              <a:t>–</a:t>
            </a:r>
            <a:r>
              <a:rPr lang="pl-PL" sz="2400" spc="-5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4BA0"/>
                </a:solidFill>
                <a:latin typeface="Segoe UI"/>
                <a:cs typeface="Segoe UI"/>
              </a:rPr>
              <a:t>30.06.2026</a:t>
            </a:r>
            <a:r>
              <a:rPr sz="2400" spc="-70" dirty="0">
                <a:solidFill>
                  <a:srgbClr val="004BA0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004BA0"/>
                </a:solidFill>
                <a:latin typeface="Segoe UI"/>
                <a:cs typeface="Segoe UI"/>
              </a:rPr>
              <a:t>r.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1351792"/>
            <a:ext cx="3211111" cy="550620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5EE29C1-FBFB-4679-BE3E-77A6CE7525DA}"/>
              </a:ext>
            </a:extLst>
          </p:cNvPr>
          <p:cNvSpPr txBox="1"/>
          <p:nvPr/>
        </p:nvSpPr>
        <p:spPr>
          <a:xfrm>
            <a:off x="768095" y="3886200"/>
            <a:ext cx="790129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spcAft>
                <a:spcPts val="1000"/>
              </a:spcAft>
            </a:pPr>
            <a:r>
              <a:rPr lang="pl-PL" sz="2400" dirty="0">
                <a:solidFill>
                  <a:srgbClr val="004BA0"/>
                </a:solidFill>
                <a:latin typeface="Segoe UI"/>
                <a:cs typeface="Segoe UI"/>
              </a:rPr>
              <a:t>Dofinansowanie projektu ze środków </a:t>
            </a:r>
            <a:br>
              <a:rPr lang="pl-PL" sz="2400" dirty="0">
                <a:solidFill>
                  <a:srgbClr val="004BA0"/>
                </a:solidFill>
                <a:latin typeface="Segoe UI"/>
                <a:cs typeface="Segoe UI"/>
              </a:rPr>
            </a:br>
            <a:r>
              <a:rPr lang="pl-PL" sz="2400" dirty="0">
                <a:solidFill>
                  <a:srgbClr val="004BA0"/>
                </a:solidFill>
                <a:latin typeface="Segoe UI"/>
                <a:cs typeface="Segoe UI"/>
              </a:rPr>
              <a:t>Krajowego Plan Odbudowy i Zwiększania Odporności</a:t>
            </a:r>
            <a:br>
              <a:rPr lang="pl-PL" sz="2400" dirty="0">
                <a:solidFill>
                  <a:srgbClr val="004BA0"/>
                </a:solidFill>
                <a:latin typeface="Segoe UI"/>
                <a:cs typeface="Segoe UI"/>
              </a:rPr>
            </a:br>
            <a:r>
              <a:rPr lang="pl-PL" sz="2400" dirty="0">
                <a:solidFill>
                  <a:srgbClr val="004BA0"/>
                </a:solidFill>
                <a:latin typeface="Segoe UI"/>
                <a:cs typeface="Segoe UI"/>
              </a:rPr>
              <a:t>w wysokości</a:t>
            </a:r>
          </a:p>
          <a:p>
            <a:pPr marL="457200" algn="ctr">
              <a:spcAft>
                <a:spcPts val="1000"/>
              </a:spcAft>
            </a:pPr>
            <a:r>
              <a:rPr lang="pl-PL" sz="2400" b="1" dirty="0">
                <a:solidFill>
                  <a:srgbClr val="004BA0"/>
                </a:solidFill>
                <a:latin typeface="Segoe UI"/>
                <a:cs typeface="Segoe UI"/>
              </a:rPr>
              <a:t>17 728 850,00 zł netto</a:t>
            </a:r>
            <a:endParaRPr lang="pl-PL" sz="2400" dirty="0">
              <a:solidFill>
                <a:srgbClr val="004BA0"/>
              </a:solidFill>
              <a:latin typeface="Segoe UI"/>
              <a:cs typeface="Segoe UI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25E9859B-48BF-4E06-B349-94A801272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7023E924-D2A6-4144-9A7E-BB4361FDC0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6156959"/>
            <a:ext cx="4483608" cy="57302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9678EC51-A36F-4DB3-9DAD-06980F8F378F}"/>
              </a:ext>
            </a:extLst>
          </p:cNvPr>
          <p:cNvSpPr/>
          <p:nvPr/>
        </p:nvSpPr>
        <p:spPr>
          <a:xfrm>
            <a:off x="241172" y="366988"/>
            <a:ext cx="9363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4BA0"/>
                </a:solidFill>
                <a:latin typeface="Segoe UI"/>
                <a:cs typeface="Segoe UI"/>
              </a:rPr>
              <a:t>Projekt „Zbudowanie systemu koordynacji LLL” </a:t>
            </a:r>
            <a:br>
              <a:rPr lang="pl-PL" sz="2800" dirty="0">
                <a:solidFill>
                  <a:srgbClr val="004BA0"/>
                </a:solidFill>
                <a:latin typeface="Segoe UI"/>
                <a:cs typeface="Segoe UI"/>
              </a:rPr>
            </a:br>
            <a:r>
              <a:rPr lang="pl-PL" sz="2800" dirty="0">
                <a:solidFill>
                  <a:srgbClr val="004BA0"/>
                </a:solidFill>
                <a:latin typeface="Segoe UI"/>
                <a:cs typeface="Segoe UI"/>
              </a:rPr>
              <a:t>realizuje</a:t>
            </a:r>
            <a:br>
              <a:rPr lang="pl-PL" sz="2800" dirty="0">
                <a:solidFill>
                  <a:srgbClr val="004BA0"/>
                </a:solidFill>
                <a:latin typeface="Segoe UI"/>
                <a:cs typeface="Segoe UI"/>
              </a:rPr>
            </a:br>
            <a:r>
              <a:rPr lang="pl-PL" sz="2800" b="1" dirty="0">
                <a:solidFill>
                  <a:srgbClr val="004BA0"/>
                </a:solidFill>
                <a:latin typeface="Segoe UI"/>
                <a:cs typeface="Segoe UI"/>
              </a:rPr>
              <a:t>Województwo Łódzkie</a:t>
            </a:r>
            <a:br>
              <a:rPr lang="pl-PL" sz="2800" b="1" dirty="0">
                <a:solidFill>
                  <a:srgbClr val="004BA0"/>
                </a:solidFill>
                <a:latin typeface="Segoe UI"/>
                <a:cs typeface="Segoe UI"/>
              </a:rPr>
            </a:br>
            <a:r>
              <a:rPr lang="pl-PL" sz="2800" dirty="0">
                <a:solidFill>
                  <a:srgbClr val="004BA0"/>
                </a:solidFill>
                <a:latin typeface="Segoe UI"/>
                <a:cs typeface="Segoe UI"/>
              </a:rPr>
              <a:t>Departament Sportu i Edukacji UMWŁ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317119"/>
            <a:ext cx="10896600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Brak systemu związanego z doradztwem zawodowym, w szczególności </a:t>
            </a:r>
            <a:b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ze szkolnym  doradztwem zawodowym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</a:t>
            </a: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rak wspólnej przestrzeni do wymiany doświadczeń, dzielenia się dobrymi praktykami przez doradców zawodowych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</a:t>
            </a: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otrzeba ze strony doradców zawodowych szerszego dostępu do narzędzi pracy narzędzi diagnostycznych (głównie komputerowych)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</a:t>
            </a: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rak szybkiego i wygodnego dostępu do zgromadzonych w jednym miejscu informacji prawnych, do informacji </a:t>
            </a:r>
            <a:r>
              <a:rPr kumimoji="0" lang="pl-PL" sz="240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zawodoznawczej</a:t>
            </a: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danych związanych                       z lokalnym (i nie tylko) rynkiem pracy, prognoz dotyczących tendencji na rynku pracy etc.,</a:t>
            </a:r>
            <a:endParaRPr kumimoji="0" lang="pl-PL" sz="2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buFontTx/>
              <a:buChar char="-"/>
              <a:tabLst>
                <a:tab pos="354965" algn="l"/>
              </a:tabLst>
            </a:pPr>
            <a:endParaRPr lang="pl-PL" sz="2400" spc="-10" dirty="0">
              <a:solidFill>
                <a:srgbClr val="203C6D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4655" y="228600"/>
            <a:ext cx="8136890" cy="895758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Wnioski globalne</a:t>
            </a:r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0" y="5105400"/>
            <a:ext cx="2133600" cy="15868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0"/>
            <a:ext cx="10896600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 typeface="+mj-lt"/>
              <a:buAutoNum type="arabicPeriod" startAt="5"/>
              <a:tabLst/>
            </a:pP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Doradztwo zawodowe w szkołach nie jest traktowane priorytetowo ( w ujęciu systemowym)- jest to wciąż obszar traktowany jako dodatkowy, mniej istotny </a:t>
            </a:r>
            <a:b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 mało ważny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 typeface="+mj-lt"/>
              <a:buAutoNum type="arabicPeriod" startAt="5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</a:t>
            </a:r>
            <a:r>
              <a:rPr kumimoji="0" lang="pl-PL" sz="2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idoczny w szkołach niedobór wykwalifikowanych doradców zawodowych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 typeface="+mj-lt"/>
              <a:buAutoNum type="arabicPeriod" startAt="5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ajczęściej funkcję szkolnych doradców zawodowych pełnią nauczyciele różnych przedmiotów po ukończeniu studiów podyplomowych z zakresu doradztwa zawodowego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 typeface="+mj-lt"/>
              <a:buAutoNum type="arabicPeriod" startAt="5"/>
              <a:tabLst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Niewielkie i mało zróżnicowane doświadczenie szkolnych doradców zawodowych związane z pracą z innymi kategoriami klientów aniżeli uczniowie (dominuje doświadczenie związane z pracą w szkołach)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7422" y="304800"/>
            <a:ext cx="8136890" cy="895758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Wnioski globalne</a:t>
            </a:r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4533" y="5333999"/>
            <a:ext cx="2107468" cy="15335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5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905000"/>
            <a:ext cx="108966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Odczuwane przez doradców zawodowych deficyty warsztatu pracy </a:t>
            </a:r>
            <a:b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kompetencji ze strony doradców, zwłaszcza w kontekście internetowych czy komputerowych narzędzi diagnostycznych, badawczych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Odczuwane deficyty w zakresie kompetencji miękkich (tak ze strony doradców zawodowych jak i uczniów)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 na zaistnienie w szkołach indywidualnego poradnictwa zawodowego (poza grupowym doradztwem) - konieczność zmian systemowych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Zbyt niski poziom współpracy między szkołami a instytucjami rynku pracy </a:t>
            </a:r>
            <a:b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pracodawcami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6947" y="381000"/>
            <a:ext cx="8136890" cy="895758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Wnioski globalne</a:t>
            </a:r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0" y="5181600"/>
            <a:ext cx="1932431" cy="1676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413" y="2276165"/>
            <a:ext cx="1089660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Wyrażana nie tylko w ankietach, ale także w wypowiedziach doradców zawodowych i dyrektorów szkół podczas organizowanych w ramach projektu spotkań potrzeba dotyczy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pilnego zintegrowania środowiska-  stworzenia systemu doradztwa zawodowego.</a:t>
            </a:r>
          </a:p>
          <a:p>
            <a:pPr>
              <a:spcBef>
                <a:spcPts val="600"/>
              </a:spcBef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Narzędziem służącym temu celowi winna się stać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 internetowa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022" y="381000"/>
            <a:ext cx="7908290" cy="772647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Rekomendacje</a:t>
            </a:r>
            <a:endParaRPr sz="2800"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5474476"/>
            <a:ext cx="1905000" cy="1447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324" y="1295400"/>
            <a:ext cx="10896600" cy="537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Zawartość platformy oraz jej zadania: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zintegrowanie placówek oświatowych/ instytucji rynku pracy/pracodawców/klientów,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forum dla doradców zawodowych- możliwość bieżącej wymiany doświadczeń oraz prezentowania przykładów dobrych praktyk</a:t>
            </a:r>
            <a:endParaRPr lang="pl-PL" sz="20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bank narzędzi diagnostycznych i innych narzędzi komputerowych dla doradców </a:t>
            </a:r>
            <a:b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zawodowych,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bank aktualnych informacji prawnych dotyczących umocowania doradztwa</a:t>
            </a:r>
            <a:b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zawodowego, zasad zatrudniania młodocianych, osób z niepełno sprawnościami,</a:t>
            </a:r>
            <a:b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seniorów, osób bez obywatelstwa polskiego,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bank informacji o możliwościach podnoszenia kwalifikacji zawodowych przez osoby </a:t>
            </a:r>
            <a:b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 każdym wieku,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bank informacji dotyczących pozyskiwania funduszy zewnętrznych,</a:t>
            </a:r>
          </a:p>
          <a:p>
            <a:pPr>
              <a:lnSpc>
                <a:spcPct val="114000"/>
              </a:lnSpc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bank informacji o szkoleniach dla doradców zawodowych i innych możliwości</a:t>
            </a:r>
            <a:b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doskonalenia przez nich warsztatu pracy.</a:t>
            </a:r>
            <a:endParaRPr lang="pl-PL" sz="2000" spc="-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972" y="190521"/>
            <a:ext cx="7908290" cy="834203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endParaRPr sz="3200"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5085603"/>
            <a:ext cx="2209800" cy="1676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905000"/>
            <a:ext cx="1089660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Bezwzględna potrzeba traktowania szkolnego doradztwa zawodowego bardziej priorytetowo (zmiany systemowe)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Potrzeba zwiększenia ilości godzin doradztwa zawodowego w szkołach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stworzenia systemowych możliwości do prowadzenia w szkołach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indywidualnego poradnictwa zawodowego (doradztwo grupowe nie jest wystarczające)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zwiększenia liczby godzin doradztwa zawodowego w szkołach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zachęcenia większej liczby osób z uprawnieniami doradcy zawodowego do podejmowania etatowej pracy w szkołach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834203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Rekomendacje</a:t>
            </a:r>
            <a:endParaRPr sz="3200" spc="-2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2904" y="5248818"/>
            <a:ext cx="1739096" cy="15598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10896600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zwiększenia poziomu i intensywności współpracy pomiędzy szkołami/instytucjami rynku pracy (PUP, OHP)/pracodawcami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organizowania spotkań, konferencji, szkoleń i innych możliwości doskonalenia warsztatu pracy dla i przez doradców zawodowych, także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kontekście internetowych czy ogólnie komputerowych narzędzi diagnozy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badań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rozwoju kompetencji miękkich uczniów oraz doradców zawodowych (nie tylko ze szkół, ale także instytucji rynku pracy jak OHP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PUP)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dalszego promowania idei LLL wśród społeczeństwa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stworzenia takich warunków, aby z usług doradców zawodowych chętnie i dobrowolnie korzystały osoby w różnym wieku i z różnymi kwalifikacjami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568B1"/>
              </a:buClr>
              <a:tabLst>
                <a:tab pos="354965" algn="l"/>
              </a:tabLst>
            </a:pPr>
            <a:endParaRPr lang="pl-PL"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356637"/>
            <a:ext cx="8136890" cy="834203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</a:t>
            </a:r>
            <a:endParaRPr sz="3200" spc="-2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0" y="5638800"/>
            <a:ext cx="1752599" cy="11833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95400"/>
            <a:ext cx="11049000" cy="5375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Spotkania z dyrektorami jednostek oświatowych z terenu działania CRE WŁ w Piotrkowie Tryb. – promocja projektu oraz idei LLL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(łącznie 6 spotkań)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treści ankiety diagnozującej potrzeby w zakresie doradztwa zawodowego oraz wyników tego badania (wydanie skryptu z analizą wyników z terenu działania CRE WŁ Piotrków Tryb.)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seminarium pn. „Z dobrym doradcą w lepszą przyszłość -  kompetencje miękkie w pracy szkolnego doradcy zawodowego”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lutego 2024 r.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konferencji pn. „</a:t>
            </a:r>
            <a:r>
              <a:rPr lang="pl-PL" sz="2400" spc="-25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– coaching Twojej kariery” </a:t>
            </a:r>
            <a:b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lutego 2024 r.</a:t>
            </a: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Stworzenie filmu dokumentującego i promującego działania CRE WŁ </a:t>
            </a:r>
            <a:b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Piotrkowie Tryb. w ramach projektu LLL</a:t>
            </a:r>
          </a:p>
          <a:p>
            <a:pPr marL="12065" marR="909319" defTabSz="985838">
              <a:lnSpc>
                <a:spcPct val="100000"/>
              </a:lnSpc>
              <a:spcBef>
                <a:spcPts val="580"/>
              </a:spcBef>
              <a:buClr>
                <a:srgbClr val="0568B1"/>
              </a:buClr>
              <a:tabLst>
                <a:tab pos="355600" algn="l"/>
              </a:tabLst>
            </a:pPr>
            <a:endParaRPr lang="pl-PL" sz="1050" dirty="0">
              <a:solidFill>
                <a:srgbClr val="203C6D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834203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sz="3200" dirty="0" err="1">
                <a:solidFill>
                  <a:schemeClr val="tx2"/>
                </a:solidFill>
              </a:rPr>
              <a:t>Działania</a:t>
            </a:r>
            <a:r>
              <a:rPr sz="3200" spc="-45" dirty="0">
                <a:solidFill>
                  <a:schemeClr val="tx2"/>
                </a:solidFill>
              </a:rPr>
              <a:t> </a:t>
            </a:r>
            <a:r>
              <a:rPr lang="pl-PL" sz="3200" dirty="0">
                <a:solidFill>
                  <a:schemeClr val="tx2"/>
                </a:solidFill>
              </a:rPr>
              <a:t>CRE WŁ w Piotrkowie Tryb.</a:t>
            </a:r>
            <a:endParaRPr sz="3200" spc="-25" dirty="0">
              <a:solidFill>
                <a:schemeClr val="tx2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215" y="1238250"/>
            <a:ext cx="11049000" cy="5484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4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do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wiadcze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ń</a:t>
            </a: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między uczestnikami,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nawiązanie kontaktów współpracy pomiędzy szkołami, placówkami/instytucjami oraz pracodawcami,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nowych rozwiązań na potrzeby szkół i placówek/instytucji,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poszerzenie kompetencji uczestników poprzez szkolenia i warsztaty,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dzielenie się dobrymi praktykami przez uczestników,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pozyskiwanie merytorycznego i metodycznego wsparcia ekspertów,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standaryzacja doradztwa i poradnictwa zawodowego w regionie na drodze konsultacji i wymiany do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wiadcze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ń,</a:t>
            </a:r>
            <a:endParaRPr lang="pl-PL" sz="2400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431" y="4552950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EF54B677-9E6E-4C7E-A3A7-B9F35EB3D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968" y="152400"/>
            <a:ext cx="8991031" cy="834203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3200" dirty="0"/>
              <a:t>Utworzenie systemu doradztwa zawodowego </a:t>
            </a:r>
            <a:endParaRPr sz="3200" spc="-25" dirty="0"/>
          </a:p>
        </p:txBody>
      </p:sp>
    </p:spTree>
    <p:extLst>
      <p:ext uri="{BB962C8B-B14F-4D97-AF65-F5344CB8AC3E}">
        <p14:creationId xmlns:p14="http://schemas.microsoft.com/office/powerpoint/2010/main" val="180857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792" y="994254"/>
            <a:ext cx="11049000" cy="5484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4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bieżąca diagnoza popytu i podaży kadr w regionie,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pozyskiwanie informacji na temat oferty edukacyjnej (liczba absolwentów kierunków kształcenia),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koordynacja i powiązanie oferty edukacyjnej z popytem,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stworzenie bazy doradców zawodowych w regionie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stworzenie przewodnika dobrych praktyk dotyczącego współpracy przedsiębiorców i placówek edukacyjnych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promocja nowoczesnych rozwiązań w ramach szkolnictwa zawodowego wśród placówek edukacyjnych oraz przedsiębiorców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Łódzkiem.</a:t>
            </a:r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431" y="4552950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EF54B677-9E6E-4C7E-A3A7-B9F35EB3D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969" y="152400"/>
            <a:ext cx="8136890" cy="772647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800" dirty="0"/>
              <a:t>Utworzenie systemu doradztwa zawodowego </a:t>
            </a:r>
            <a:endParaRPr sz="2800" spc="-25" dirty="0"/>
          </a:p>
        </p:txBody>
      </p:sp>
    </p:spTree>
    <p:extLst>
      <p:ext uri="{BB962C8B-B14F-4D97-AF65-F5344CB8AC3E}">
        <p14:creationId xmlns:p14="http://schemas.microsoft.com/office/powerpoint/2010/main" val="1496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52400" y="2066113"/>
            <a:ext cx="1104900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latin typeface="Segoe UI" pitchFamily="34" charset="0"/>
                <a:cs typeface="Segoe UI" pitchFamily="34" charset="0"/>
              </a:rPr>
              <a:t>	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badania: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5.10.2023 r. – 14.11.2023 r. </a:t>
            </a:r>
          </a:p>
          <a:p>
            <a:pPr marL="4699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nauczyciele szkół podstawowych i ponadpodstawowych oraz pracownicy instytucji związanych z rynkiem pracy.</a:t>
            </a:r>
          </a:p>
          <a:p>
            <a:pPr marL="4699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badania: 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funkcjonowanie doradztwa zawodowego w obszarze działania każdego z Centrów Rozwoju Edukacji Województwa Łódzkiego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pl-PL" sz="2400" b="1" spc="-25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12065" marR="909319" defTabSz="985838">
              <a:lnSpc>
                <a:spcPct val="100000"/>
              </a:lnSpc>
              <a:spcBef>
                <a:spcPts val="580"/>
              </a:spcBef>
              <a:buClr>
                <a:srgbClr val="0568B1"/>
              </a:buClr>
              <a:tabLst>
                <a:tab pos="355600" algn="l"/>
              </a:tabLst>
            </a:pPr>
            <a:endParaRPr lang="pl-PL" sz="1050" dirty="0">
              <a:solidFill>
                <a:srgbClr val="203C6D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91246"/>
            <a:ext cx="9448800" cy="1203535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spcBef>
                <a:spcPts val="2665"/>
              </a:spcBef>
            </a:pPr>
            <a:r>
              <a:rPr lang="pl-PL" sz="2800" dirty="0"/>
              <a:t>Badanie oczekiwań, potrzeb doradców zawodowych oraz dyrektorów jednostek oświatowych 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752600"/>
            <a:ext cx="11049000" cy="4375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pl-PL" sz="1800" dirty="0"/>
          </a:p>
          <a:p>
            <a:r>
              <a:rPr lang="pl-PL" sz="2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badawcze i źródła danych </a:t>
            </a:r>
          </a:p>
          <a:p>
            <a:pPr algn="just"/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Badanie przeprowadzone zostało przy pomocy ankiety zawierającej pytania zamknięte oraz pytanie otwarte. </a:t>
            </a:r>
          </a:p>
          <a:p>
            <a:pPr algn="just"/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Ankieta zawierała (poza pytaniami o dane identyfikacyjne respondenta)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pytań zamkniętych oraz jedno pytanie otwarte (nr pytania 12).</a:t>
            </a:r>
          </a:p>
          <a:p>
            <a:pPr algn="just"/>
            <a:endParaRPr lang="pl-P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Przeanalizowanych i opracowanych zostało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ankiet.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pl-PL" sz="2400" b="1" spc="-25" dirty="0">
              <a:solidFill>
                <a:srgbClr val="203C6D"/>
              </a:solidFill>
              <a:latin typeface="Segoe UI"/>
              <a:cs typeface="Segoe UI"/>
            </a:endParaRPr>
          </a:p>
          <a:p>
            <a:pPr marL="12065" marR="909319" defTabSz="985838">
              <a:lnSpc>
                <a:spcPct val="100000"/>
              </a:lnSpc>
              <a:spcBef>
                <a:spcPts val="580"/>
              </a:spcBef>
              <a:buClr>
                <a:srgbClr val="0568B1"/>
              </a:buClr>
              <a:tabLst>
                <a:tab pos="355600" algn="l"/>
              </a:tabLst>
            </a:pPr>
            <a:endParaRPr lang="pl-PL" sz="1050" dirty="0">
              <a:solidFill>
                <a:srgbClr val="203C6D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1080424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Badanie oczekiwań, potrzeb doradców zawodowych oraz dyrektorów jednostek oświatowych 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71109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ANKIETA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543514C-9488-43A9-98C9-4F0A06458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55" y="1143000"/>
            <a:ext cx="9978846" cy="53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93372"/>
            <a:ext cx="8136890" cy="71109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ANKIETA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D54C40-0F5C-4121-94D5-A7F902D27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04464"/>
            <a:ext cx="9206459" cy="58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6628" y="173076"/>
            <a:ext cx="8136890" cy="711092"/>
          </a:xfrm>
          <a:prstGeom prst="rect">
            <a:avLst/>
          </a:prstGeom>
          <a:solidFill>
            <a:srgbClr val="5EADE0"/>
          </a:solidFill>
        </p:spPr>
        <p:txBody>
          <a:bodyPr vert="horz" wrap="square" lIns="0" tIns="3384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65"/>
              </a:spcBef>
            </a:pPr>
            <a:r>
              <a:rPr lang="pl-PL" sz="2400" dirty="0"/>
              <a:t>ANKIETA</a:t>
            </a:r>
            <a:endParaRPr sz="2400"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5749819"/>
            <a:ext cx="1143569" cy="1066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2D1ABBD-08AC-4405-ACB6-460E241E5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87" y="35839"/>
            <a:ext cx="3498026" cy="9273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DF370CE-5956-4CFF-8574-7F913982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04464"/>
            <a:ext cx="8481346" cy="5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636</Words>
  <Application>Microsoft Office PowerPoint</Application>
  <PresentationFormat>Panoramiczny</PresentationFormat>
  <Paragraphs>117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Wingdings</vt:lpstr>
      <vt:lpstr>Office Theme</vt:lpstr>
      <vt:lpstr>Prezentacja programu PowerPoint</vt:lpstr>
      <vt:lpstr>Prezentacja programu PowerPoint</vt:lpstr>
      <vt:lpstr>Utworzenie systemu doradztwa zawodowego </vt:lpstr>
      <vt:lpstr>Utworzenie systemu doradztwa zawodowego </vt:lpstr>
      <vt:lpstr>Badanie oczekiwań, potrzeb doradców zawodowych oraz dyrektorów jednostek oświatowych </vt:lpstr>
      <vt:lpstr>Badanie oczekiwań, potrzeb doradców zawodowych oraz dyrektorów jednostek oświatowych </vt:lpstr>
      <vt:lpstr>ANKIETA</vt:lpstr>
      <vt:lpstr>ANKIETA</vt:lpstr>
      <vt:lpstr>ANKIETA</vt:lpstr>
      <vt:lpstr>ANKIETA</vt:lpstr>
      <vt:lpstr>ANKIETA</vt:lpstr>
      <vt:lpstr>Analiza ankiet zebranych przez CRE WŁ (łącznie 441 ankiet) </vt:lpstr>
      <vt:lpstr>Kto prowadzi zajęcia/świadczy usługi z zakresu doradztwa zawodowego w Pani/Pana placówce?</vt:lpstr>
      <vt:lpstr>Typ placówki </vt:lpstr>
      <vt:lpstr>Jakie jest Pani/Pana doświadczenie w pracy doradcy zawodowego  z inną niż obecna kategorią klienta? </vt:lpstr>
      <vt:lpstr>W jakich obszarach wymienionych poniżej widzi Pani/Pan potrzebę doskonalenia zawodowego? Można zaznaczyć więcej niż jedną odpowiedź? </vt:lpstr>
      <vt:lpstr>Jakie formy doskonalenia swojego warsztatu pracy planuje Pani/Pan w najbliższym czasie? (można było zaznaczyć nie więcej niż 3 odpowiedzi)</vt:lpstr>
      <vt:lpstr>Które z poniższych elementów uważa Pani/Pan za istotne  w kontekście rozwoju doradztwa i poradnictwa zawodowego? </vt:lpstr>
      <vt:lpstr>Który obszar stanowi według Pani/Pana największe wyzwanie stojące przed doradcą zawodowym?   (można było zaznaczyć więcej niż 1 odpowiedź)</vt:lpstr>
      <vt:lpstr>Wnioski globalne</vt:lpstr>
      <vt:lpstr>Wnioski globalne</vt:lpstr>
      <vt:lpstr>Wnioski globalne</vt:lpstr>
      <vt:lpstr>Rekomendacje</vt:lpstr>
      <vt:lpstr>Platforma</vt:lpstr>
      <vt:lpstr>Rekomendacje</vt:lpstr>
      <vt:lpstr>Rekomendacje</vt:lpstr>
      <vt:lpstr>Działania CRE WŁ w Piotrkowie Tryb.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Musiał</dc:creator>
  <cp:lastModifiedBy>Konto Microsoft</cp:lastModifiedBy>
  <cp:revision>69</cp:revision>
  <cp:lastPrinted>2024-02-19T12:25:42Z</cp:lastPrinted>
  <dcterms:created xsi:type="dcterms:W3CDTF">2023-11-22T09:14:44Z</dcterms:created>
  <dcterms:modified xsi:type="dcterms:W3CDTF">2024-03-18T07:45:42Z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2023-11-22T00:00:00Z</vt:filetime>
  </property>
  <property fmtid="{D5CDD505-2E9C-101B-9397-08002B2CF9AE}" pid="5" name="Producer">
    <vt:lpwstr>Microsoft® PowerPoint® 2019</vt:lpwstr>
  </property>
</Properties>
</file>