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6" r:id="rId2"/>
    <p:sldId id="257" r:id="rId3"/>
    <p:sldId id="271" r:id="rId4"/>
    <p:sldId id="264" r:id="rId5"/>
    <p:sldId id="265" r:id="rId6"/>
    <p:sldId id="266" r:id="rId7"/>
    <p:sldId id="258" r:id="rId8"/>
    <p:sldId id="272" r:id="rId9"/>
    <p:sldId id="269" r:id="rId10"/>
    <p:sldId id="262" r:id="rId11"/>
    <p:sldId id="263" r:id="rId12"/>
    <p:sldId id="273" r:id="rId13"/>
    <p:sldId id="274" r:id="rId14"/>
    <p:sldId id="267" r:id="rId15"/>
    <p:sldId id="268" r:id="rId16"/>
    <p:sldId id="270" r:id="rId17"/>
    <p:sldId id="260" r:id="rId18"/>
    <p:sldId id="259" r:id="rId19"/>
    <p:sldId id="261" r:id="rId20"/>
  </p:sldIdLst>
  <p:sldSz cx="12188825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>
      <p:cViewPr varScale="1">
        <p:scale>
          <a:sx n="74" d="100"/>
          <a:sy n="74" d="100"/>
        </p:scale>
        <p:origin x="582" y="60"/>
      </p:cViewPr>
      <p:guideLst>
        <p:guide orient="horz" pos="2160"/>
        <p:guide pos="3839"/>
        <p:guide pos="100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3603" y="4437112"/>
            <a:ext cx="9141619" cy="820688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pl-PL" dirty="0"/>
              <a:t>Oprac. Witold Stawski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sp>
        <p:nvSpPr>
          <p:cNvPr id="7" name="Symbol zastępczy stopki 4"/>
          <p:cNvSpPr txBox="1">
            <a:spLocks/>
          </p:cNvSpPr>
          <p:nvPr/>
        </p:nvSpPr>
        <p:spPr>
          <a:xfrm>
            <a:off x="8977" y="6492875"/>
            <a:ext cx="12188824" cy="365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0"/>
          </a:effectLst>
        </p:spPr>
        <p:txBody>
          <a:bodyPr vert="horz" lIns="91440" tIns="45720" rIns="91440" bIns="45720" rtlCol="0" anchor="ctr"/>
          <a:lstStyle>
            <a:defPPr rtl="0">
              <a:defRPr lang="pl-PL"/>
            </a:defPPr>
            <a:lvl1pPr marL="0" algn="ctr" defTabSz="914400" rtl="0" eaLnBrk="1" latinLnBrk="0" hangingPunct="1">
              <a:defRPr sz="12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73952"/>
                </a:solidFill>
                <a:effectLst/>
              </a:rPr>
              <a:t>Centrum Rozwoju Edukacji Wojewódzka Łódzkiego w Piotrkowie Trybunalskim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85900" y="1988840"/>
            <a:ext cx="9179322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cxnSp>
        <p:nvCxnSpPr>
          <p:cNvPr id="16" name="Łącznik prosty 15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10795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28575">
            <a:solidFill>
              <a:srgbClr val="073A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81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9072854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sp>
        <p:nvSpPr>
          <p:cNvPr id="13" name="Symbol zastępczy stopki 4"/>
          <p:cNvSpPr txBox="1">
            <a:spLocks/>
          </p:cNvSpPr>
          <p:nvPr/>
        </p:nvSpPr>
        <p:spPr>
          <a:xfrm>
            <a:off x="0" y="6496250"/>
            <a:ext cx="12188824" cy="3651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>
            <a:defPPr rtl="0">
              <a:defRPr lang="pl-PL"/>
            </a:defPPr>
            <a:lvl1pPr marL="0" algn="ctr" defTabSz="914400" rtl="0" eaLnBrk="1" latinLnBrk="0" hangingPunct="1">
              <a:defRPr sz="12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dirty="0">
                <a:effectLst/>
              </a:rPr>
              <a:t>                  Opracowanie:                                                                           Centrum Rozwoju Edukacji Wojewódzka Łódzkiego w Piotrkowie Trybunalskim</a:t>
            </a:r>
          </a:p>
        </p:txBody>
      </p:sp>
      <p:sp>
        <p:nvSpPr>
          <p:cNvPr id="14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845940" y="6546629"/>
            <a:ext cx="2880320" cy="264366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Witold Stawski</a:t>
            </a:r>
          </a:p>
        </p:txBody>
      </p:sp>
      <p:cxnSp>
        <p:nvCxnSpPr>
          <p:cNvPr id="15" name="Łącznik prosty 14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10795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28575">
            <a:solidFill>
              <a:srgbClr val="073A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88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038628" y="1177081"/>
            <a:ext cx="2628215" cy="4999881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6912614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sp>
        <p:nvSpPr>
          <p:cNvPr id="13" name="Symbol zastępczy stopki 4"/>
          <p:cNvSpPr txBox="1">
            <a:spLocks/>
          </p:cNvSpPr>
          <p:nvPr/>
        </p:nvSpPr>
        <p:spPr>
          <a:xfrm>
            <a:off x="0" y="6496250"/>
            <a:ext cx="12188824" cy="3651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>
            <a:defPPr rtl="0">
              <a:defRPr lang="pl-PL"/>
            </a:defPPr>
            <a:lvl1pPr marL="0" algn="ctr" defTabSz="914400" rtl="0" eaLnBrk="1" latinLnBrk="0" hangingPunct="1">
              <a:defRPr sz="12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dirty="0">
                <a:effectLst/>
              </a:rPr>
              <a:t>                  Opracowanie:                                                                           Centrum Rozwoju Edukacji Wojewódzka Łódzkiego w Piotrkowie Trybunalskim</a:t>
            </a:r>
          </a:p>
        </p:txBody>
      </p:sp>
      <p:sp>
        <p:nvSpPr>
          <p:cNvPr id="14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845940" y="6546629"/>
            <a:ext cx="2880320" cy="264366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Witold Stawski</a:t>
            </a:r>
          </a:p>
        </p:txBody>
      </p:sp>
      <p:cxnSp>
        <p:nvCxnSpPr>
          <p:cNvPr id="15" name="Łącznik prosty 14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10795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28575">
            <a:solidFill>
              <a:srgbClr val="073A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94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7982" y="365126"/>
            <a:ext cx="9072854" cy="132556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Logo czy logotyp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17369" y="1898553"/>
            <a:ext cx="10512862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258132"/>
            <a:ext cx="1800000" cy="769775"/>
          </a:xfrm>
          <a:prstGeom prst="rect">
            <a:avLst/>
          </a:prstGeom>
          <a:effectLst/>
        </p:spPr>
      </p:pic>
      <p:sp>
        <p:nvSpPr>
          <p:cNvPr id="7" name="Symbol zastępczy stopki 4"/>
          <p:cNvSpPr txBox="1">
            <a:spLocks/>
          </p:cNvSpPr>
          <p:nvPr/>
        </p:nvSpPr>
        <p:spPr>
          <a:xfrm>
            <a:off x="0" y="6496250"/>
            <a:ext cx="12188824" cy="3651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>
            <a:defPPr rtl="0">
              <a:defRPr lang="pl-PL"/>
            </a:defPPr>
            <a:lvl1pPr marL="0" algn="ctr" defTabSz="914400" rtl="0" eaLnBrk="1" latinLnBrk="0" hangingPunct="1">
              <a:defRPr sz="12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dirty="0">
                <a:effectLst/>
              </a:rPr>
              <a:t>                  Opracowanie:                                                                           Centrum Rozwoju Edukacji Wojewódzka Łódzkiego w Piotrkowie Trybunalskim</a:t>
            </a:r>
          </a:p>
        </p:txBody>
      </p:sp>
      <p:sp>
        <p:nvSpPr>
          <p:cNvPr id="11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845940" y="6546629"/>
            <a:ext cx="2880320" cy="264366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Witold Stawski</a:t>
            </a:r>
          </a:p>
        </p:txBody>
      </p:sp>
      <p:cxnSp>
        <p:nvCxnSpPr>
          <p:cNvPr id="17" name="Łącznik prosty 16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10795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28575">
            <a:solidFill>
              <a:srgbClr val="073A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23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sp>
        <p:nvSpPr>
          <p:cNvPr id="15" name="Symbol zastępczy stopki 4"/>
          <p:cNvSpPr txBox="1">
            <a:spLocks/>
          </p:cNvSpPr>
          <p:nvPr/>
        </p:nvSpPr>
        <p:spPr>
          <a:xfrm>
            <a:off x="0" y="6496250"/>
            <a:ext cx="12188824" cy="3651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>
            <a:defPPr rtl="0">
              <a:defRPr lang="pl-PL"/>
            </a:defPPr>
            <a:lvl1pPr marL="0" algn="ctr" defTabSz="914400" rtl="0" eaLnBrk="1" latinLnBrk="0" hangingPunct="1">
              <a:defRPr sz="12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dirty="0">
                <a:effectLst/>
              </a:rPr>
              <a:t>                  Opracowanie:                                                                           Centrum Rozwoju Edukacji Wojewódzka Łódzkiego w Piotrkowie Trybunalskim</a:t>
            </a:r>
          </a:p>
        </p:txBody>
      </p:sp>
      <p:sp>
        <p:nvSpPr>
          <p:cNvPr id="16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845940" y="6546629"/>
            <a:ext cx="2880320" cy="264366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Witold Stawski</a:t>
            </a:r>
          </a:p>
        </p:txBody>
      </p:sp>
      <p:cxnSp>
        <p:nvCxnSpPr>
          <p:cNvPr id="17" name="Łącznik prosty 16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10795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28575">
            <a:solidFill>
              <a:srgbClr val="073A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5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9072854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396428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sp>
        <p:nvSpPr>
          <p:cNvPr id="15" name="Symbol zastępczy stopki 4"/>
          <p:cNvSpPr txBox="1">
            <a:spLocks/>
          </p:cNvSpPr>
          <p:nvPr/>
        </p:nvSpPr>
        <p:spPr>
          <a:xfrm>
            <a:off x="0" y="6496250"/>
            <a:ext cx="12188824" cy="3651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>
            <a:defPPr rtl="0">
              <a:defRPr lang="pl-PL"/>
            </a:defPPr>
            <a:lvl1pPr marL="0" algn="ctr" defTabSz="914400" rtl="0" eaLnBrk="1" latinLnBrk="0" hangingPunct="1">
              <a:defRPr sz="12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dirty="0">
                <a:effectLst/>
              </a:rPr>
              <a:t>                  Opracowanie:                                                                           Centrum Rozwoju Edukacji Wojewódzka Łódzkiego w Piotrkowie Trybunalskim</a:t>
            </a:r>
          </a:p>
        </p:txBody>
      </p:sp>
      <p:sp>
        <p:nvSpPr>
          <p:cNvPr id="16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845940" y="6546629"/>
            <a:ext cx="2880320" cy="264366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Witold Stawski</a:t>
            </a:r>
          </a:p>
        </p:txBody>
      </p:sp>
      <p:cxnSp>
        <p:nvCxnSpPr>
          <p:cNvPr id="17" name="Łącznik prosty 16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10795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28575">
            <a:solidFill>
              <a:srgbClr val="073A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3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9071267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356416" cy="823912"/>
          </a:xfrm>
        </p:spPr>
        <p:txBody>
          <a:bodyPr anchor="b"/>
          <a:lstStyle>
            <a:lvl1pPr marL="0" indent="0">
              <a:buNone/>
              <a:defRPr sz="2399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0592" y="2505075"/>
            <a:ext cx="535641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sp>
        <p:nvSpPr>
          <p:cNvPr id="16" name="Symbol zastępczy stopki 4"/>
          <p:cNvSpPr txBox="1">
            <a:spLocks/>
          </p:cNvSpPr>
          <p:nvPr/>
        </p:nvSpPr>
        <p:spPr>
          <a:xfrm>
            <a:off x="0" y="6496250"/>
            <a:ext cx="12188824" cy="3651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>
            <a:defPPr rtl="0">
              <a:defRPr lang="pl-PL"/>
            </a:defPPr>
            <a:lvl1pPr marL="0" algn="ctr" defTabSz="914400" rtl="0" eaLnBrk="1" latinLnBrk="0" hangingPunct="1">
              <a:defRPr sz="12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dirty="0">
                <a:effectLst/>
              </a:rPr>
              <a:t>                  Opracowanie:                                                                           Centrum Rozwoju Edukacji Wojewódzka Łódzkiego w Piotrkowie Trybunalskim</a:t>
            </a:r>
          </a:p>
        </p:txBody>
      </p:sp>
      <p:sp>
        <p:nvSpPr>
          <p:cNvPr id="17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845940" y="6546629"/>
            <a:ext cx="2880320" cy="264366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Witold Stawski</a:t>
            </a:r>
          </a:p>
        </p:txBody>
      </p:sp>
      <p:cxnSp>
        <p:nvCxnSpPr>
          <p:cNvPr id="18" name="Łącznik prosty 17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10795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28575">
            <a:solidFill>
              <a:srgbClr val="073A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58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9072854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sp>
        <p:nvSpPr>
          <p:cNvPr id="9" name="Symbol zastępczy stopki 4"/>
          <p:cNvSpPr txBox="1">
            <a:spLocks/>
          </p:cNvSpPr>
          <p:nvPr/>
        </p:nvSpPr>
        <p:spPr>
          <a:xfrm>
            <a:off x="0" y="6496250"/>
            <a:ext cx="12188824" cy="3651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>
            <a:defPPr rtl="0">
              <a:defRPr lang="pl-PL"/>
            </a:defPPr>
            <a:lvl1pPr marL="0" algn="ctr" defTabSz="914400" rtl="0" eaLnBrk="1" latinLnBrk="0" hangingPunct="1">
              <a:defRPr sz="12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dirty="0">
                <a:effectLst/>
              </a:rPr>
              <a:t>                  Opracowanie:                                                                           Centrum Rozwoju Edukacji Wojewódzka Łódzkiego w Piotrkowie Trybunalskim</a:t>
            </a:r>
          </a:p>
        </p:txBody>
      </p:sp>
      <p:sp>
        <p:nvSpPr>
          <p:cNvPr id="11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845940" y="6546629"/>
            <a:ext cx="2880320" cy="264366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Witold Stawski</a:t>
            </a:r>
          </a:p>
        </p:txBody>
      </p:sp>
      <p:cxnSp>
        <p:nvCxnSpPr>
          <p:cNvPr id="12" name="Łącznik prosty 11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10795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28575">
            <a:solidFill>
              <a:srgbClr val="073A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4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sp>
        <p:nvSpPr>
          <p:cNvPr id="11" name="Symbol zastępczy stopki 4"/>
          <p:cNvSpPr txBox="1">
            <a:spLocks/>
          </p:cNvSpPr>
          <p:nvPr/>
        </p:nvSpPr>
        <p:spPr>
          <a:xfrm>
            <a:off x="0" y="6496250"/>
            <a:ext cx="12188824" cy="3651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>
            <a:defPPr rtl="0">
              <a:defRPr lang="pl-PL"/>
            </a:defPPr>
            <a:lvl1pPr marL="0" algn="ctr" defTabSz="914400" rtl="0" eaLnBrk="1" latinLnBrk="0" hangingPunct="1">
              <a:defRPr sz="12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dirty="0">
                <a:effectLst/>
              </a:rPr>
              <a:t>                  Opracowanie:                                                                           Centrum Rozwoju Edukacji Wojewódzka Łódzkiego w Piotrkowie Trybunalskim</a:t>
            </a:r>
          </a:p>
        </p:txBody>
      </p:sp>
      <p:sp>
        <p:nvSpPr>
          <p:cNvPr id="12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845940" y="6546629"/>
            <a:ext cx="2880320" cy="264366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Witold Stawski</a:t>
            </a:r>
          </a:p>
        </p:txBody>
      </p:sp>
      <p:cxnSp>
        <p:nvCxnSpPr>
          <p:cNvPr id="13" name="Łącznik prosty 12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10795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28575">
            <a:solidFill>
              <a:srgbClr val="073A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8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1838" y="1177082"/>
            <a:ext cx="6170593" cy="4683969"/>
          </a:xfrm>
        </p:spPr>
        <p:txBody>
          <a:bodyPr/>
          <a:lstStyle>
            <a:lvl1pPr>
              <a:defRPr sz="319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7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99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999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sp>
        <p:nvSpPr>
          <p:cNvPr id="14" name="Symbol zastępczy stopki 4"/>
          <p:cNvSpPr txBox="1">
            <a:spLocks/>
          </p:cNvSpPr>
          <p:nvPr/>
        </p:nvSpPr>
        <p:spPr>
          <a:xfrm>
            <a:off x="0" y="6496250"/>
            <a:ext cx="12188824" cy="3651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>
            <a:defPPr rtl="0">
              <a:defRPr lang="pl-PL"/>
            </a:defPPr>
            <a:lvl1pPr marL="0" algn="ctr" defTabSz="914400" rtl="0" eaLnBrk="1" latinLnBrk="0" hangingPunct="1">
              <a:defRPr sz="12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dirty="0">
                <a:effectLst/>
              </a:rPr>
              <a:t>                  Opracowanie:                                                                           Centrum Rozwoju Edukacji Wojewódzka Łódzkiego w Piotrkowie Trybunalskim</a:t>
            </a:r>
          </a:p>
        </p:txBody>
      </p:sp>
      <p:sp>
        <p:nvSpPr>
          <p:cNvPr id="1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845940" y="6546629"/>
            <a:ext cx="2880320" cy="264366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Witold Stawski</a:t>
            </a:r>
          </a:p>
        </p:txBody>
      </p:sp>
      <p:cxnSp>
        <p:nvCxnSpPr>
          <p:cNvPr id="16" name="Łącznik prosty 15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10795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28575">
            <a:solidFill>
              <a:srgbClr val="073A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04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1838" y="1177082"/>
            <a:ext cx="6170593" cy="4683969"/>
          </a:xfrm>
        </p:spPr>
        <p:txBody>
          <a:bodyPr/>
          <a:lstStyle>
            <a:lvl1pPr marL="0" indent="0">
              <a:buNone/>
              <a:defRPr sz="319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388059"/>
            <a:ext cx="1800000" cy="769775"/>
          </a:xfrm>
          <a:prstGeom prst="rect">
            <a:avLst/>
          </a:prstGeom>
          <a:effectLst/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16" name="Symbol zastępczy stopki 4"/>
          <p:cNvSpPr txBox="1">
            <a:spLocks/>
          </p:cNvSpPr>
          <p:nvPr/>
        </p:nvSpPr>
        <p:spPr>
          <a:xfrm>
            <a:off x="0" y="6496250"/>
            <a:ext cx="12188824" cy="3651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ctr"/>
          <a:lstStyle>
            <a:defPPr rtl="0">
              <a:defRPr lang="pl-PL"/>
            </a:defPPr>
            <a:lvl1pPr marL="0" algn="ctr" defTabSz="914400" rtl="0" eaLnBrk="1" latinLnBrk="0" hangingPunct="1">
              <a:defRPr sz="12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dirty="0">
                <a:effectLst/>
              </a:rPr>
              <a:t>                  Opracowanie:                                                                           Centrum Rozwoju Edukacji Wojewódzka Łódzkiego w Piotrkowie Trybunalskim</a:t>
            </a:r>
          </a:p>
        </p:txBody>
      </p:sp>
      <p:sp>
        <p:nvSpPr>
          <p:cNvPr id="17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845940" y="6546629"/>
            <a:ext cx="2880320" cy="264366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Witold Stawski</a:t>
            </a:r>
          </a:p>
        </p:txBody>
      </p:sp>
      <p:cxnSp>
        <p:nvCxnSpPr>
          <p:cNvPr id="18" name="Łącznik prosty 17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107950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/>
        </p:nvCxnSpPr>
        <p:spPr>
          <a:xfrm flipH="1">
            <a:off x="498400" y="6510584"/>
            <a:ext cx="11212436" cy="0"/>
          </a:xfrm>
          <a:prstGeom prst="line">
            <a:avLst/>
          </a:prstGeom>
          <a:ln w="28575">
            <a:solidFill>
              <a:srgbClr val="073A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91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837982" y="6357272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/>
              <a:t>Dodaj stopkę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321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ordwall.net/pl/resource/709412/polski-jako-obcy/&#347;wi&#281;ty-miko&#322;aj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ordwall.net/pl/resource/6446887/polski/bo&#380;e-narodzeni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digipuzzle.net/minigames/findthedifferences/santa.htm?language=english&amp;linkback=../../education/christmas/index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view.genial.ly/5fc55a9f2bc71a0d19329ba1/game-narysuj-sw-mikolaj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466oxBC2ET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ZbwZ7QcNi9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.be/kCdfPy28Rp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youtu.be/T_df5zRPeyc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Opracowały: Anna Maliszewska i Anetta Grudzień.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485900" y="1556792"/>
            <a:ext cx="9179322" cy="2448272"/>
          </a:xfrm>
        </p:spPr>
        <p:txBody>
          <a:bodyPr/>
          <a:lstStyle/>
          <a:p>
            <a:r>
              <a:rPr lang="pl-PL" dirty="0" smtClean="0"/>
              <a:t>Mikołajki w obyczajach </a:t>
            </a:r>
            <a:br>
              <a:rPr lang="pl-PL" dirty="0" smtClean="0"/>
            </a:br>
            <a:r>
              <a:rPr lang="pl-PL" dirty="0" smtClean="0"/>
              <a:t> i nauce na wesoło.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88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51D1345C-27BE-E95A-0405-81165EBEA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31965"/>
            <a:ext cx="6569968" cy="656996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735E7A80-2E4D-700C-86B4-BD287F66E955}"/>
              </a:ext>
            </a:extLst>
          </p:cNvPr>
          <p:cNvSpPr txBox="1"/>
          <p:nvPr/>
        </p:nvSpPr>
        <p:spPr>
          <a:xfrm>
            <a:off x="7966620" y="2348880"/>
            <a:ext cx="33123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00B050"/>
                </a:solidFill>
              </a:rPr>
              <a:t>Inne nazwy Świętego Mikołaja</a:t>
            </a:r>
          </a:p>
        </p:txBody>
      </p:sp>
    </p:spTree>
    <p:extLst>
      <p:ext uri="{BB962C8B-B14F-4D97-AF65-F5344CB8AC3E}">
        <p14:creationId xmlns:p14="http://schemas.microsoft.com/office/powerpoint/2010/main" val="230821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B75B05B-6932-439C-A939-579D3B98B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670" y="1013833"/>
            <a:ext cx="10512862" cy="1325218"/>
          </a:xfrm>
        </p:spPr>
        <p:txBody>
          <a:bodyPr/>
          <a:lstStyle/>
          <a:p>
            <a:r>
              <a:rPr lang="pl-PL" dirty="0"/>
              <a:t>Polskie odpowiedniki Św. Mikołaja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4A1E50AD-5E62-4E29-897D-AC1B2969F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464" y="2242873"/>
            <a:ext cx="10117896" cy="4350205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W Wielkopolsce, na Kujawach, Kaszubach i Pomorzu Zachodnim prezenty na Boże Narodzenie przynosi Gwiazdor. </a:t>
            </a:r>
          </a:p>
          <a:p>
            <a:r>
              <a:rPr lang="pl-PL" dirty="0"/>
              <a:t>W Małopolsce i na Śląsku Cieszyńskim  prezenty pod choinką zostawia Aniołek. </a:t>
            </a:r>
          </a:p>
          <a:p>
            <a:r>
              <a:rPr lang="pl-PL" dirty="0"/>
              <a:t>Na Górnym Śląsku prezenty bożonarodzeniowe przynosi Dzieciątko utożsamiane z postacią Jezusa Chrystusa. </a:t>
            </a:r>
          </a:p>
          <a:p>
            <a:r>
              <a:rPr lang="pl-PL" dirty="0"/>
              <a:t>Na Dolnym Śląsku w Boże Narodzenie prezenty przynosi Gwiazdka.</a:t>
            </a:r>
          </a:p>
          <a:p>
            <a:r>
              <a:rPr lang="pl-PL" dirty="0"/>
              <a:t>Mieszkańcom Płaskowyżu Tarnogrodzkiego prezenty przynoszą krasnoludki.</a:t>
            </a:r>
          </a:p>
          <a:p>
            <a:r>
              <a:rPr lang="pl-PL" dirty="0"/>
              <a:t>Najczęściej w tych rejonach św. Mikołaj przynosi prezenty na Mikołajki – 6 grudnia. </a:t>
            </a:r>
          </a:p>
          <a:p>
            <a:endParaRPr lang="pl-PL" dirty="0"/>
          </a:p>
        </p:txBody>
      </p:sp>
      <p:pic>
        <p:nvPicPr>
          <p:cNvPr id="14338" name="Picture 2" descr="Szkoła Podstawowa im. Stanisawa Staszica w Tropiszowie">
            <a:extLst>
              <a:ext uri="{FF2B5EF4-FFF2-40B4-BE49-F238E27FC236}">
                <a16:creationId xmlns="" xmlns:a16="http://schemas.microsoft.com/office/drawing/2014/main" id="{E57E4851-6258-4BD6-832E-0B2182378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05" y="893"/>
            <a:ext cx="4875530" cy="122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63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66"/>
                </a:solidFill>
              </a:rPr>
              <a:t>Test Święty Mikołaj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https://wordwall.net/pl/resource/709412/polski-jako-obcy/święty-mikołaj</a:t>
            </a:r>
            <a:endParaRPr lang="pl-PL" dirty="0"/>
          </a:p>
          <a:p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6060" y="2708920"/>
            <a:ext cx="5760640" cy="353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1AD4FD94-3D62-A619-1AA5-4620B710E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740" y="3120164"/>
            <a:ext cx="2708920" cy="2708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solidFill>
                  <a:srgbClr val="7030A0"/>
                </a:solidFill>
              </a:rPr>
              <a:t>Wykreślanka</a:t>
            </a:r>
            <a:r>
              <a:rPr lang="pl-PL" dirty="0">
                <a:solidFill>
                  <a:srgbClr val="7030A0"/>
                </a:solidFill>
              </a:rPr>
              <a:t> znajdź słowo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https://</a:t>
            </a:r>
            <a:r>
              <a:rPr lang="pl-PL" dirty="0" smtClean="0">
                <a:hlinkClick r:id="rId2"/>
              </a:rPr>
              <a:t>wordwall.net/pl/resource/6446887/polski/boże-narodzenie</a:t>
            </a:r>
            <a:endParaRPr lang="pl-PL" dirty="0" smtClean="0"/>
          </a:p>
          <a:p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4212" y="2996952"/>
            <a:ext cx="4636762" cy="253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9836" y="3068960"/>
            <a:ext cx="2985798" cy="307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303CE01B-4987-A205-5563-010B4FA0B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0756" y="3140968"/>
            <a:ext cx="2636912" cy="2636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00B050"/>
                </a:solidFill>
              </a:rPr>
              <a:t>Znajdź 10 różnic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dirty="0">
                <a:hlinkClick r:id="rId2"/>
              </a:rPr>
              <a:t>https://www.digipuzzle.net/minigames/findthedifferences/santa.htm?language=english&amp;linkback=../../education/christmas/index.htm</a:t>
            </a:r>
            <a:endParaRPr lang="pl-PL" dirty="0"/>
          </a:p>
          <a:p>
            <a:pPr>
              <a:buNone/>
            </a:pPr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4372" y="188640"/>
            <a:ext cx="4032448" cy="224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5940" y="3429000"/>
            <a:ext cx="5410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16388219-E32B-C0AC-7FE0-518B59151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894" y="3685883"/>
            <a:ext cx="2286583" cy="2286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17369" y="1196752"/>
            <a:ext cx="10512862" cy="5053139"/>
          </a:xfrm>
        </p:spPr>
        <p:txBody>
          <a:bodyPr/>
          <a:lstStyle/>
          <a:p>
            <a:pPr lvl="0">
              <a:buNone/>
            </a:pPr>
            <a:r>
              <a:rPr lang="pl-PL" dirty="0">
                <a:solidFill>
                  <a:prstClr val="black"/>
                </a:solidFill>
              </a:rPr>
              <a:t>Jeśli chcesz, możesz narysować św. Mikołaja i koniecznie pochwalić się swoim dziełem</a:t>
            </a:r>
          </a:p>
          <a:p>
            <a:endParaRPr lang="pl-PL" dirty="0"/>
          </a:p>
          <a:p>
            <a:pPr>
              <a:buNone/>
            </a:pPr>
            <a:r>
              <a:rPr lang="pl-PL" dirty="0">
                <a:solidFill>
                  <a:srgbClr val="FF0000"/>
                </a:solidFill>
                <a:hlinkClick r:id="rId2"/>
              </a:rPr>
              <a:t>https://view.genial.ly/5fc55a9f2bc71a0d19329ba1/game-narysuj-sw-mikolaja</a:t>
            </a:r>
            <a:endParaRPr lang="pl-PL" dirty="0">
              <a:solidFill>
                <a:srgbClr val="FF0000"/>
              </a:solidFill>
            </a:endParaRPr>
          </a:p>
          <a:p>
            <a:pPr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8148" y="3356992"/>
            <a:ext cx="4988880" cy="30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ECF2FDD3-5E4C-C947-317F-67D8FA055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895" y="3390437"/>
            <a:ext cx="2636912" cy="2636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7789" y="332657"/>
            <a:ext cx="7200800" cy="5616624"/>
          </a:xfrm>
        </p:spPr>
        <p:txBody>
          <a:bodyPr>
            <a:normAutofit/>
          </a:bodyPr>
          <a:lstStyle/>
          <a:p>
            <a:pPr fontAlgn="base"/>
            <a:r>
              <a:rPr lang="pl-PL" dirty="0">
                <a:solidFill>
                  <a:srgbClr val="FFC000"/>
                </a:solidFill>
              </a:rPr>
              <a:t>Zastanów się - w czym możemy naśladować św. Mikołaja?</a:t>
            </a:r>
          </a:p>
          <a:p>
            <a:pPr fontAlgn="base"/>
            <a:r>
              <a:rPr lang="pl-PL" dirty="0">
                <a:solidFill>
                  <a:srgbClr val="FFC000"/>
                </a:solidFill>
              </a:rPr>
              <a:t>Podaj 5 konkretnych przykładów:</a:t>
            </a:r>
          </a:p>
          <a:p>
            <a:pPr fontAlgn="base"/>
            <a:r>
              <a:rPr lang="pl-PL" dirty="0">
                <a:solidFill>
                  <a:srgbClr val="FFC000"/>
                </a:solidFill>
              </a:rPr>
              <a:t>1.</a:t>
            </a:r>
          </a:p>
          <a:p>
            <a:pPr fontAlgn="base"/>
            <a:r>
              <a:rPr lang="pl-PL" dirty="0">
                <a:solidFill>
                  <a:srgbClr val="FFC000"/>
                </a:solidFill>
              </a:rPr>
              <a:t>2.</a:t>
            </a:r>
          </a:p>
          <a:p>
            <a:pPr fontAlgn="base"/>
            <a:r>
              <a:rPr lang="pl-PL" dirty="0">
                <a:solidFill>
                  <a:srgbClr val="FFC000"/>
                </a:solidFill>
              </a:rPr>
              <a:t>3.</a:t>
            </a:r>
          </a:p>
          <a:p>
            <a:pPr fontAlgn="base"/>
            <a:r>
              <a:rPr lang="pl-PL" dirty="0">
                <a:solidFill>
                  <a:srgbClr val="FFC000"/>
                </a:solidFill>
              </a:rPr>
              <a:t>4.</a:t>
            </a:r>
          </a:p>
          <a:p>
            <a:pPr fontAlgn="base"/>
            <a:r>
              <a:rPr lang="pl-PL" dirty="0">
                <a:solidFill>
                  <a:srgbClr val="FFC000"/>
                </a:solidFill>
              </a:rPr>
              <a:t>5.</a:t>
            </a:r>
          </a:p>
          <a:p>
            <a:pPr fontAlgn="base"/>
            <a:r>
              <a:rPr lang="pl-PL" dirty="0">
                <a:solidFill>
                  <a:srgbClr val="FF0000"/>
                </a:solidFill>
              </a:rPr>
              <a:t>NAŚLADUJ go swoim życiem :)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6420" y="1988840"/>
            <a:ext cx="5400600" cy="336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Gwiazda 5-ramienna 7"/>
          <p:cNvSpPr/>
          <p:nvPr/>
        </p:nvSpPr>
        <p:spPr>
          <a:xfrm>
            <a:off x="2710036" y="2060848"/>
            <a:ext cx="1944216" cy="15841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4400" dirty="0">
                <a:solidFill>
                  <a:schemeClr val="bg2">
                    <a:lumMod val="50000"/>
                  </a:schemeClr>
                </a:solidFill>
              </a:rPr>
              <a:t>A na koniec – gimnastyka dla zmęczonych siedzeniem </a:t>
            </a:r>
          </a:p>
          <a:p>
            <a:endParaRPr lang="pl-PL" dirty="0"/>
          </a:p>
          <a:p>
            <a:pPr>
              <a:buNone/>
            </a:pPr>
            <a:r>
              <a:rPr lang="pl-PL" dirty="0">
                <a:solidFill>
                  <a:srgbClr val="00B050"/>
                </a:solidFill>
                <a:hlinkClick r:id="rId2"/>
              </a:rPr>
              <a:t>https://youtu.be/466oxBC2ETI</a:t>
            </a:r>
            <a:endParaRPr lang="pl-PL" dirty="0">
              <a:solidFill>
                <a:srgbClr val="00B050"/>
              </a:solidFill>
            </a:endParaRPr>
          </a:p>
          <a:p>
            <a:pPr>
              <a:buNone/>
            </a:pPr>
            <a:endParaRPr lang="pl-PL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Film o historii św. Mikołaja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14292" y="3140968"/>
            <a:ext cx="6768752" cy="792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3600" dirty="0">
                <a:hlinkClick r:id="rId2"/>
              </a:rPr>
              <a:t>https://youtu.be/ZbwZ7QcNi9g</a:t>
            </a:r>
            <a:endParaRPr lang="pl-PL" sz="3600" dirty="0"/>
          </a:p>
          <a:p>
            <a:pPr algn="ctr">
              <a:buNone/>
            </a:pPr>
            <a:endParaRPr lang="pl-PL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1844" y="1556792"/>
            <a:ext cx="3030016" cy="464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6B6E8C0C-1F0E-9EB6-0680-ACFDEE630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340" y="2924944"/>
            <a:ext cx="3749402" cy="26395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B3E5EBAF-C71A-C2C7-9F5B-5F881757E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44" y="1085850"/>
            <a:ext cx="3457575" cy="46863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2DA58844-0337-3E79-B7F8-314FDB3F4B16}"/>
              </a:ext>
            </a:extLst>
          </p:cNvPr>
          <p:cNvSpPr txBox="1"/>
          <p:nvPr/>
        </p:nvSpPr>
        <p:spPr>
          <a:xfrm>
            <a:off x="4246147" y="1196752"/>
            <a:ext cx="614978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sz="4000" b="1" i="0" dirty="0">
                <a:solidFill>
                  <a:schemeClr val="accent2">
                    <a:lumMod val="75000"/>
                  </a:schemeClr>
                </a:solidFill>
                <a:effectLst/>
                <a:latin typeface="Cherry Swash"/>
              </a:rPr>
              <a:t>Jak św. Mikołaj </a:t>
            </a:r>
          </a:p>
          <a:p>
            <a:pPr algn="ctr" fontAlgn="base"/>
            <a:r>
              <a:rPr lang="pl-PL" sz="4000" b="1" i="0" dirty="0">
                <a:solidFill>
                  <a:schemeClr val="accent2">
                    <a:lumMod val="75000"/>
                  </a:schemeClr>
                </a:solidFill>
                <a:effectLst/>
                <a:latin typeface="Cherry Swash"/>
              </a:rPr>
              <a:t>wyglądał naprawdę?</a:t>
            </a:r>
          </a:p>
          <a:p>
            <a:r>
              <a:rPr lang="pl-PL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/>
            </a:r>
            <a:br>
              <a:rPr lang="pl-PL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08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88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8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88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Współczesny wizerunek, </a:t>
            </a:r>
            <a:br>
              <a:rPr lang="pl-PL" dirty="0"/>
            </a:br>
            <a:r>
              <a:rPr lang="pl-PL" dirty="0"/>
              <a:t>film List do św. Mikołaja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17369" y="1898553"/>
            <a:ext cx="6141139" cy="954383"/>
          </a:xfrm>
        </p:spPr>
        <p:txBody>
          <a:bodyPr/>
          <a:lstStyle/>
          <a:p>
            <a:r>
              <a:rPr lang="pl-PL" dirty="0">
                <a:hlinkClick r:id="rId2"/>
              </a:rPr>
              <a:t>https://youtu.be/kCdfPy28RpE</a:t>
            </a:r>
            <a:endParaRPr lang="pl-PL" dirty="0"/>
          </a:p>
          <a:p>
            <a:endParaRPr lang="pl-P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0556" y="1052736"/>
            <a:ext cx="3744416" cy="523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9836" y="2996952"/>
            <a:ext cx="5495844" cy="305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619C116-477C-EB33-8EF8-5D78B340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Współczesny św. Mikołaj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AB7C6A98-DD1D-A0AE-E4A1-5676E85CEB00}"/>
              </a:ext>
            </a:extLst>
          </p:cNvPr>
          <p:cNvSpPr txBox="1"/>
          <p:nvPr/>
        </p:nvSpPr>
        <p:spPr>
          <a:xfrm>
            <a:off x="189756" y="1224391"/>
            <a:ext cx="11017071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  <a:p>
            <a:pPr algn="ctr"/>
            <a:r>
              <a:rPr lang="pl-PL" sz="2400" dirty="0">
                <a:solidFill>
                  <a:srgbClr val="00B050"/>
                </a:solidFill>
              </a:rPr>
              <a:t>Starszy siwy pan z długą brodą, ubrany w czerwony kubraczek</a:t>
            </a:r>
          </a:p>
          <a:p>
            <a:pPr algn="ctr"/>
            <a:r>
              <a:rPr lang="pl-PL" sz="2400" dirty="0">
                <a:solidFill>
                  <a:srgbClr val="00B050"/>
                </a:solidFill>
              </a:rPr>
              <a:t>i czarne buty. Nosi okulary, gdyż ma słaby wzrok i dużo czyta.</a:t>
            </a:r>
          </a:p>
          <a:p>
            <a:pPr algn="ctr"/>
            <a:r>
              <a:rPr lang="pl-PL" sz="2400" dirty="0">
                <a:solidFill>
                  <a:srgbClr val="00B050"/>
                </a:solidFill>
              </a:rPr>
              <a:t>Mieszka w pięknej chatce na Biegunie Północnym. </a:t>
            </a:r>
          </a:p>
          <a:p>
            <a:pPr algn="ctr"/>
            <a:r>
              <a:rPr lang="pl-PL" sz="2400" dirty="0">
                <a:solidFill>
                  <a:srgbClr val="00B050"/>
                </a:solidFill>
              </a:rPr>
              <a:t>Zajmuje się on rozdawaniem prezentów i wprowadza rodzinną atmosferę. </a:t>
            </a:r>
          </a:p>
          <a:p>
            <a:pPr algn="ctr"/>
            <a:r>
              <a:rPr lang="pl-PL" sz="2400" dirty="0">
                <a:solidFill>
                  <a:srgbClr val="00B050"/>
                </a:solidFill>
              </a:rPr>
              <a:t>Mikołaj uwielbia mleko i ciasteczka.</a:t>
            </a:r>
          </a:p>
          <a:p>
            <a:pPr algn="ctr"/>
            <a:r>
              <a:rPr lang="pl-PL" sz="2400" dirty="0">
                <a:solidFill>
                  <a:srgbClr val="00B050"/>
                </a:solidFill>
              </a:rPr>
              <a:t>Ma żonę: panią Mikołajową. Dba ona o jego dziewięć reniferów</a:t>
            </a:r>
          </a:p>
          <a:p>
            <a:pPr algn="ctr"/>
            <a:r>
              <a:rPr lang="pl-PL" sz="2400" dirty="0">
                <a:solidFill>
                  <a:srgbClr val="00B050"/>
                </a:solidFill>
              </a:rPr>
              <a:t>i elfy, które pomagają Mikołajowi w wybieraniu i dawaniu prezentów.</a:t>
            </a:r>
          </a:p>
          <a:p>
            <a:pPr algn="ctr"/>
            <a:r>
              <a:rPr lang="pl-PL" sz="2400" dirty="0">
                <a:solidFill>
                  <a:srgbClr val="00B050"/>
                </a:solidFill>
              </a:rPr>
              <a:t>Święty Mikołaj nosi ze sobą zawsze duży worek, w którym znajdują się prezenty. Ma pogodną twarz: zawsze się śmieje i jest bardzo miły, lecz jest często zaspany. Legenda głosi, że musi odwiedzić dziecko dwa razy, aby sprawdzić czy było grzeczne.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D32E8430-99A3-3A0E-A905-A833FA28B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164" y="5410152"/>
            <a:ext cx="4296786" cy="108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Wioska Świętego Mikołaja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/>
              <a:t> </a:t>
            </a:r>
            <a:r>
              <a:rPr lang="pl-PL" dirty="0">
                <a:hlinkClick r:id="rId2"/>
              </a:rPr>
              <a:t>https://youtu.be/T_df5zRPeyc</a:t>
            </a:r>
            <a:endParaRPr lang="pl-PL" dirty="0"/>
          </a:p>
          <a:p>
            <a:pPr>
              <a:buNone/>
            </a:pPr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7828" y="2420888"/>
            <a:ext cx="7115513" cy="398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CRE(2)">
  <a:themeElements>
    <a:clrScheme name="Ciepły niebiesk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łęboki cień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 CRE" id="{4C16C978-2C2B-49A4-BA36-E55C62FFA48E}" vid="{39CB5022-0402-4EEC-A8BD-5D93543581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 CRE(2)</Template>
  <TotalTime>148</TotalTime>
  <Words>269</Words>
  <Application>Microsoft Office PowerPoint</Application>
  <PresentationFormat>Niestandardowy</PresentationFormat>
  <Paragraphs>50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Arial</vt:lpstr>
      <vt:lpstr>Calibri</vt:lpstr>
      <vt:lpstr>Cherry Swash</vt:lpstr>
      <vt:lpstr>Source Sans Pro</vt:lpstr>
      <vt:lpstr>motyw CRE(2)</vt:lpstr>
      <vt:lpstr>Mikołajki w obyczajach   i nauce na wesoło.</vt:lpstr>
      <vt:lpstr>Film o historii św. Mikołaja</vt:lpstr>
      <vt:lpstr>Prezentacja programu PowerPoint</vt:lpstr>
      <vt:lpstr>Prezentacja programu PowerPoint</vt:lpstr>
      <vt:lpstr>Prezentacja programu PowerPoint</vt:lpstr>
      <vt:lpstr>Prezentacja programu PowerPoint</vt:lpstr>
      <vt:lpstr>Współczesny wizerunek,  film List do św. Mikołaja</vt:lpstr>
      <vt:lpstr>Współczesny św. Mikołaj</vt:lpstr>
      <vt:lpstr>Wioska Świętego Mikołaja</vt:lpstr>
      <vt:lpstr>Prezentacja programu PowerPoint</vt:lpstr>
      <vt:lpstr>Prezentacja programu PowerPoint</vt:lpstr>
      <vt:lpstr>Prezentacja programu PowerPoint</vt:lpstr>
      <vt:lpstr>Polskie odpowiedniki Św. Mikołaja</vt:lpstr>
      <vt:lpstr>Test Święty Mikołaj</vt:lpstr>
      <vt:lpstr>Wykreślanka znajdź słowo</vt:lpstr>
      <vt:lpstr>Znajdź 10 różnic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 Naukowo - Mikołajkowa</dc:title>
  <dc:creator>Filip</dc:creator>
  <cp:lastModifiedBy>Anetta Grudzień</cp:lastModifiedBy>
  <cp:revision>13</cp:revision>
  <dcterms:created xsi:type="dcterms:W3CDTF">2022-11-22T19:27:40Z</dcterms:created>
  <dcterms:modified xsi:type="dcterms:W3CDTF">2024-12-09T09:31:03Z</dcterms:modified>
</cp:coreProperties>
</file>